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F3FB1C60-3EAD-4442-A5F1-E8EE1CD42C80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2"/>
            <p14:sldId id="26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6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7"/>
    <p:restoredTop sz="94676"/>
  </p:normalViewPr>
  <p:slideViewPr>
    <p:cSldViewPr snapToGrid="0" snapToObjects="1">
      <p:cViewPr varScale="1">
        <p:scale>
          <a:sx n="74" d="100"/>
          <a:sy n="74" d="100"/>
        </p:scale>
        <p:origin x="200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F603C-0DE3-F34A-B66C-6C5B33A473AF}" type="datetimeFigureOut">
              <a:rPr kumimoji="1" lang="zh-CN" altLang="en-US" smtClean="0"/>
              <a:t>2019/3/27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11A58-F81D-5642-B51C-A23ACCAE29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18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FAA20C4-C50C-4048-AB1B-097D7C627C6D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392B-4571-C749-BE79-26484279B14A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4D18D-7777-A546-AF36-E18D33735A96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08FA-C1E1-9B40-A859-A5CB833B602B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21529-0312-424C-9251-103874C630B8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B013-1ACC-0647-836C-C866AD77F62F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1891-F127-5144-B96D-7E3E4F848F40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8B963-E657-4E4C-9804-723E75802506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0801-0DC4-984A-A395-DEEE591741B4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15C6-250E-9847-9AB2-862A94C260FA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EC4A-C766-2D44-97D5-076C6D5A3A1B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4D5B-9530-FE4E-B5F0-21C44E34A7F4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78-CFA8-0749-B2AC-9B63DAD62F5C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4E4D-0E79-E947-A02C-522FDBC97358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924E-99F8-1142-BCD5-E204CD164800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5DFE-2EA2-1E40-81C7-0A52D6CBFEBA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24A6-29CD-EA42-98B8-3EC062B16463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9A0FF6-F0FE-014C-984C-9904E37E2C85}" type="datetime1">
              <a:rPr lang="zh-CN" altLang="en-US" smtClean="0"/>
              <a:t>2019/3/27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DF80C-4063-D346-BD20-40D5E7029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574158"/>
            <a:ext cx="6815669" cy="1320802"/>
          </a:xfrm>
        </p:spPr>
        <p:txBody>
          <a:bodyPr/>
          <a:lstStyle/>
          <a:p>
            <a:r>
              <a:rPr kumimoji="1" lang="zh-CN" altLang="en-US" dirty="0"/>
              <a:t>白盒测试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636F0E-7B2D-4B43-B690-491C05A94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9132" y="3621024"/>
            <a:ext cx="7591245" cy="1662818"/>
          </a:xfrm>
        </p:spPr>
        <p:txBody>
          <a:bodyPr>
            <a:normAutofit fontScale="92500"/>
          </a:bodyPr>
          <a:lstStyle/>
          <a:p>
            <a:pPr algn="l"/>
            <a:r>
              <a:rPr kumimoji="1" lang="zh-CN" altLang="en-US" dirty="0"/>
              <a:t>实验目的 ：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     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）：理解白盒测试的含义以及基本测试方法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     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）：掌握逻辑覆盖的语句覆盖、判定覆盖条件覆盖等方法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     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）：掌握路径分析方法。                                                                                     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5621F0-3B5E-E641-8BD0-930DA09793A3}"/>
              </a:ext>
            </a:extLst>
          </p:cNvPr>
          <p:cNvSpPr txBox="1"/>
          <p:nvPr/>
        </p:nvSpPr>
        <p:spPr>
          <a:xfrm>
            <a:off x="2329132" y="5762445"/>
            <a:ext cx="759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软件</a:t>
            </a:r>
            <a:r>
              <a:rPr kumimoji="1" lang="en-US" altLang="zh-CN" sz="2000" dirty="0"/>
              <a:t>1606</a:t>
            </a:r>
            <a:r>
              <a:rPr kumimoji="1" lang="zh-CN" altLang="en-US" sz="2000" dirty="0"/>
              <a:t>第三组 毛立宇、蔡子辰、何浩飞、罗少华、刘喆</a:t>
            </a:r>
          </a:p>
        </p:txBody>
      </p:sp>
    </p:spTree>
    <p:extLst>
      <p:ext uri="{BB962C8B-B14F-4D97-AF65-F5344CB8AC3E}">
        <p14:creationId xmlns:p14="http://schemas.microsoft.com/office/powerpoint/2010/main" val="45401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2624C5-D310-1E41-859F-9EAF21C2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5" r="22526"/>
          <a:stretch/>
        </p:blipFill>
        <p:spPr>
          <a:xfrm rot="5400000">
            <a:off x="832808" y="1180740"/>
            <a:ext cx="4580624" cy="38409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B429CC-F0BB-1D40-A206-90F3530EC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4" t="3306" r="31865" b="7425"/>
          <a:stretch/>
        </p:blipFill>
        <p:spPr>
          <a:xfrm>
            <a:off x="6244808" y="810884"/>
            <a:ext cx="4744528" cy="45806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1748DF-1F85-3041-918E-9C7F72EB7821}"/>
              </a:ext>
            </a:extLst>
          </p:cNvPr>
          <p:cNvSpPr txBox="1"/>
          <p:nvPr/>
        </p:nvSpPr>
        <p:spPr>
          <a:xfrm>
            <a:off x="1397479" y="5538158"/>
            <a:ext cx="959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  该程序的流程图                                   </a:t>
            </a:r>
            <a:r>
              <a:rPr kumimoji="1" lang="en-US" altLang="zh-CN" dirty="0"/>
              <a:t>			</a:t>
            </a:r>
            <a:r>
              <a:rPr kumimoji="1" lang="zh-CN" altLang="en-US" dirty="0"/>
              <a:t>     程序流程图的控制流图</a:t>
            </a:r>
          </a:p>
        </p:txBody>
      </p:sp>
    </p:spTree>
    <p:extLst>
      <p:ext uri="{BB962C8B-B14F-4D97-AF65-F5344CB8AC3E}">
        <p14:creationId xmlns:p14="http://schemas.microsoft.com/office/powerpoint/2010/main" val="126520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EAE09-329C-B843-A59B-099C01917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42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1FF4D-7C95-0844-A50C-70940FEB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逻辑覆盖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F4861A-851C-A248-912B-3BA01AE3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894" y="3657600"/>
            <a:ext cx="10016703" cy="22182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sz="2000" dirty="0"/>
              <a:t>2.</a:t>
            </a:r>
            <a:r>
              <a:rPr kumimoji="1" lang="zh-CN" altLang="en-US" sz="2000" dirty="0"/>
              <a:t>实验内容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100" dirty="0"/>
              <a:t>           </a:t>
            </a:r>
            <a:r>
              <a:rPr kumimoji="1" lang="zh-CN" altLang="en-US" sz="1800" dirty="0"/>
              <a:t>被测试的程序段如下：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2100" dirty="0"/>
              <a:t>	</a:t>
            </a:r>
            <a:r>
              <a:rPr kumimoji="1" lang="zh-CN" altLang="en-US" sz="2100" dirty="0"/>
              <a:t>   </a:t>
            </a:r>
            <a:r>
              <a:rPr kumimoji="1" lang="en-US" altLang="zh-CN" sz="2100" dirty="0"/>
              <a:t>begin</a:t>
            </a:r>
          </a:p>
          <a:p>
            <a:pPr marL="0" indent="0">
              <a:buNone/>
            </a:pPr>
            <a:r>
              <a:rPr kumimoji="1" lang="zh-CN" altLang="en-US" sz="2100" dirty="0"/>
              <a:t>             </a:t>
            </a:r>
            <a:r>
              <a:rPr kumimoji="1" lang="en-US" altLang="zh-CN" sz="2100" dirty="0"/>
              <a:t>s1;</a:t>
            </a:r>
          </a:p>
          <a:p>
            <a:pPr marL="0" indent="0">
              <a:buNone/>
            </a:pPr>
            <a:r>
              <a:rPr kumimoji="1" lang="zh-CN" altLang="en-US" sz="1800" dirty="0"/>
              <a:t>            </a:t>
            </a:r>
            <a:r>
              <a:rPr kumimoji="1" lang="en-US" altLang="zh-CN" sz="1800" dirty="0"/>
              <a:t>if(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x=0</a:t>
            </a:r>
            <a:r>
              <a:rPr kumimoji="1" lang="zh-CN" altLang="en-US" sz="1800" dirty="0"/>
              <a:t>  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y&gt;2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)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329D8E-6057-FA4F-A267-D057FB6800C1}"/>
              </a:ext>
            </a:extLst>
          </p:cNvPr>
          <p:cNvSpPr txBox="1"/>
          <p:nvPr/>
        </p:nvSpPr>
        <p:spPr>
          <a:xfrm>
            <a:off x="1295402" y="2691442"/>
            <a:ext cx="75553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实验目的</a:t>
            </a:r>
            <a:endParaRPr kumimoji="1" lang="en-US" altLang="zh-CN" sz="2000" dirty="0"/>
          </a:p>
          <a:p>
            <a:r>
              <a:rPr kumimoji="1" lang="zh-CN" altLang="en-US" dirty="0"/>
              <a:t>      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）理解逻辑覆盖测试方法。</a:t>
            </a:r>
            <a:endParaRPr kumimoji="1" lang="en-US" altLang="zh-CN" dirty="0"/>
          </a:p>
          <a:p>
            <a:r>
              <a:rPr kumimoji="1" lang="zh-CN" altLang="en-US" dirty="0"/>
              <a:t>      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）采用语句覆盖、判定覆盖、条件覆盖设计测试用例。</a:t>
            </a:r>
            <a:endParaRPr kumimoji="1" lang="en-US" altLang="zh-CN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787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B320A7-D1C4-644F-A2F7-BA19D41FCE1B}"/>
              </a:ext>
            </a:extLst>
          </p:cNvPr>
          <p:cNvSpPr txBox="1"/>
          <p:nvPr/>
        </p:nvSpPr>
        <p:spPr>
          <a:xfrm>
            <a:off x="1570008" y="1069675"/>
            <a:ext cx="92647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dirty="0"/>
          </a:p>
          <a:p>
            <a:r>
              <a:rPr kumimoji="1" lang="zh-CN" altLang="en-US" sz="2000" dirty="0"/>
              <a:t>  实验内容                                                  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then</a:t>
            </a:r>
          </a:p>
          <a:p>
            <a:r>
              <a:rPr kumimoji="1" lang="en-US" altLang="zh-CN" sz="2000" dirty="0"/>
              <a:t>If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x&lt;1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y=1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)</a:t>
            </a:r>
          </a:p>
          <a:p>
            <a:r>
              <a:rPr kumimoji="1" lang="en-US" altLang="zh-CN" sz="2000" dirty="0"/>
              <a:t>Then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s3;</a:t>
            </a:r>
          </a:p>
          <a:p>
            <a:r>
              <a:rPr kumimoji="1" lang="en-US" altLang="zh-CN" sz="2000" dirty="0"/>
              <a:t>s4;</a:t>
            </a:r>
          </a:p>
          <a:p>
            <a:r>
              <a:rPr kumimoji="1" lang="en-US" altLang="zh-CN" sz="2000" dirty="0"/>
              <a:t>end</a:t>
            </a:r>
          </a:p>
          <a:p>
            <a:endParaRPr kumimoji="1" lang="en-US" altLang="zh-CN" sz="2000" dirty="0"/>
          </a:p>
          <a:p>
            <a:r>
              <a:rPr kumimoji="1" lang="zh-CN" altLang="en-US" dirty="0"/>
              <a:t>采用语句覆盖、条件覆盖和判定覆盖设计测试用例。</a:t>
            </a:r>
            <a:endParaRPr kumimoji="1" lang="en-US" altLang="zh-CN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91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D2C85D-C7BA-BC45-81BB-19BFDEE66251}"/>
              </a:ext>
            </a:extLst>
          </p:cNvPr>
          <p:cNvSpPr txBox="1"/>
          <p:nvPr/>
        </p:nvSpPr>
        <p:spPr>
          <a:xfrm>
            <a:off x="621103" y="603849"/>
            <a:ext cx="101791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测试数据及运行结果</a:t>
            </a:r>
            <a:endParaRPr kumimoji="1" lang="en-US" altLang="zh-CN" sz="2000" dirty="0"/>
          </a:p>
          <a:p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r>
              <a:rPr kumimoji="1" lang="zh-CN" altLang="en-US" sz="2000" dirty="0"/>
              <a:t>（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）语句覆盖。设计若干测试用例，运行被测程序，使程序每个执行语句都执行一次。</a:t>
            </a:r>
            <a:endParaRPr kumimoji="1" lang="en-US" altLang="zh-CN" sz="2000" dirty="0"/>
          </a:p>
          <a:p>
            <a:r>
              <a:rPr kumimoji="1" lang="zh-CN" altLang="en-US" sz="2000" dirty="0"/>
              <a:t>   </a:t>
            </a:r>
            <a:r>
              <a:rPr kumimoji="1" lang="en-US" altLang="zh-CN" sz="2000" dirty="0"/>
              <a:t>x=0,y=3</a:t>
            </a:r>
            <a:r>
              <a:rPr kumimoji="1" lang="zh-CN" altLang="en-US" sz="2000" dirty="0"/>
              <a:t> 满足语句覆盖。</a:t>
            </a:r>
            <a:endParaRPr kumimoji="1" lang="en-US" altLang="zh-CN" sz="2000" dirty="0"/>
          </a:p>
          <a:p>
            <a:r>
              <a:rPr kumimoji="1" lang="zh-CN" altLang="en-US" sz="2000" dirty="0"/>
              <a:t>（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）判定覆盖。设计若干测试用例，运行被测试程序，使得程序中每个判断中的取真分支和取假分支至少经历一次，即判断真价值均能被满足。</a:t>
            </a:r>
            <a:endParaRPr kumimoji="1" lang="en-US" altLang="zh-CN" sz="2000" dirty="0"/>
          </a:p>
          <a:p>
            <a:r>
              <a:rPr kumimoji="1" lang="zh-CN" altLang="en-US" sz="2000" dirty="0"/>
              <a:t>   </a:t>
            </a:r>
            <a:r>
              <a:rPr kumimoji="1" lang="en-US" altLang="zh-CN" sz="2000" dirty="0"/>
              <a:t>x=0,y=3</a:t>
            </a:r>
            <a:r>
              <a:rPr kumimoji="1" lang="zh-CN" altLang="en-US" sz="2000" dirty="0"/>
              <a:t> 和 </a:t>
            </a:r>
            <a:r>
              <a:rPr kumimoji="1" lang="en-US" altLang="zh-CN" sz="2000" dirty="0"/>
              <a:t>x=1,y=2</a:t>
            </a:r>
            <a:r>
              <a:rPr kumimoji="1" lang="zh-CN" altLang="en-US" sz="2000" dirty="0"/>
              <a:t> 满足判定覆盖。</a:t>
            </a:r>
            <a:endParaRPr kumimoji="1" lang="en-US" altLang="zh-CN" sz="2000" dirty="0"/>
          </a:p>
          <a:p>
            <a:r>
              <a:rPr kumimoji="1" lang="zh-CN" altLang="en-US" sz="2000" dirty="0"/>
              <a:t>（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）条件覆盖。设计若干测试用例，运行被测试程序，使每个判断中每个条件的可能取值至少满足一次。</a:t>
            </a:r>
            <a:endParaRPr kumimoji="1" lang="en-US" altLang="zh-CN" sz="2000" dirty="0"/>
          </a:p>
          <a:p>
            <a:r>
              <a:rPr kumimoji="1" lang="zh-CN" altLang="en-US" sz="2000" dirty="0"/>
              <a:t>  </a:t>
            </a:r>
            <a:r>
              <a:rPr kumimoji="1" lang="en-US" altLang="zh-CN" sz="2000" dirty="0"/>
              <a:t>x=0,y=3</a:t>
            </a:r>
            <a:r>
              <a:rPr kumimoji="1" lang="zh-CN" altLang="en-US" sz="2000" dirty="0"/>
              <a:t> 和 </a:t>
            </a:r>
            <a:r>
              <a:rPr kumimoji="1" lang="en-US" altLang="zh-CN" sz="2000" dirty="0"/>
              <a:t>x=3,y=1</a:t>
            </a:r>
            <a:r>
              <a:rPr kumimoji="1" lang="zh-CN" altLang="en-US" sz="2000" dirty="0"/>
              <a:t> 满足条件覆盖。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6A026E-72EA-A64E-9070-6A132B96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7" b="17109"/>
          <a:stretch/>
        </p:blipFill>
        <p:spPr>
          <a:xfrm rot="16200000">
            <a:off x="7215620" y="1924068"/>
            <a:ext cx="2631059" cy="56409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A841D3-7D88-794F-B6F3-033B8E0CAACE}"/>
              </a:ext>
            </a:extLst>
          </p:cNvPr>
          <p:cNvSpPr txBox="1"/>
          <p:nvPr/>
        </p:nvSpPr>
        <p:spPr>
          <a:xfrm>
            <a:off x="5110998" y="3933645"/>
            <a:ext cx="461665" cy="23205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dirty="0"/>
              <a:t>程序流程图如图所示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634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B320F-B99D-6246-9297-4751E722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D7660A-56AC-A146-92D1-119A8CC81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1.</a:t>
            </a:r>
            <a:r>
              <a:rPr kumimoji="1" lang="zh-CN" altLang="en-US" sz="2000" dirty="0"/>
              <a:t>实验目的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1800" dirty="0"/>
              <a:t> （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） 理解路径分析方法。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zh-CN" altLang="en-US" sz="1800" dirty="0"/>
              <a:t> （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） 采用路径缝隙方法设计测试用例。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2000" dirty="0"/>
              <a:t>2.</a:t>
            </a:r>
            <a:r>
              <a:rPr kumimoji="1" lang="zh-CN" altLang="en-US" sz="2000" dirty="0"/>
              <a:t>实验内容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1800" dirty="0"/>
              <a:t>本程序最多输入</a:t>
            </a:r>
            <a:r>
              <a:rPr kumimoji="1" lang="en-US" altLang="zh-CN" sz="1800" dirty="0"/>
              <a:t>50</a:t>
            </a:r>
            <a:r>
              <a:rPr kumimoji="1" lang="zh-CN" altLang="en-US" sz="1800" dirty="0"/>
              <a:t>个值（以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作为输入结束的标志），计算其中有效的学生分数的个数，总分数和平均值。</a:t>
            </a:r>
          </a:p>
        </p:txBody>
      </p:sp>
    </p:spTree>
    <p:extLst>
      <p:ext uri="{BB962C8B-B14F-4D97-AF65-F5344CB8AC3E}">
        <p14:creationId xmlns:p14="http://schemas.microsoft.com/office/powerpoint/2010/main" val="218650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6337E7-EA47-0B4C-B472-DCAFF6E61950}"/>
              </a:ext>
            </a:extLst>
          </p:cNvPr>
          <p:cNvSpPr txBox="1"/>
          <p:nvPr/>
        </p:nvSpPr>
        <p:spPr>
          <a:xfrm>
            <a:off x="810883" y="1466491"/>
            <a:ext cx="1045521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测试数据及运行结果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：导出程序流程图的控制流程图。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：确定环形复杂性度量</a:t>
            </a:r>
            <a:r>
              <a:rPr kumimoji="1" lang="en-US" altLang="zh-CN" dirty="0"/>
              <a:t>V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r>
              <a:rPr kumimoji="1" lang="zh-CN" altLang="en-US" dirty="0"/>
              <a:t> 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V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</a:t>
            </a:r>
            <a:r>
              <a:rPr kumimoji="1" lang="zh-CN" altLang="en-US" dirty="0"/>
              <a:t>）</a:t>
            </a:r>
            <a:r>
              <a:rPr kumimoji="1" lang="en-US" altLang="zh-CN" dirty="0"/>
              <a:t>=6</a:t>
            </a:r>
            <a:r>
              <a:rPr kumimoji="1" lang="zh-CN" altLang="en-US" dirty="0"/>
              <a:t>（个区域）。</a:t>
            </a:r>
            <a:endParaRPr kumimoji="1" lang="en-US" altLang="zh-CN" dirty="0"/>
          </a:p>
          <a:p>
            <a:r>
              <a:rPr kumimoji="1" lang="zh-CN" altLang="en-US" dirty="0"/>
              <a:t> 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r>
              <a:rPr kumimoji="1" lang="en-US" altLang="zh-CN" dirty="0"/>
              <a:t>V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</a:t>
            </a:r>
            <a:r>
              <a:rPr kumimoji="1" lang="zh-CN" altLang="en-US" dirty="0"/>
              <a:t>）</a:t>
            </a:r>
            <a:r>
              <a:rPr kumimoji="1" lang="en-US" altLang="zh-CN" dirty="0"/>
              <a:t>=E-N+2=16-12+2=6,</a:t>
            </a:r>
            <a:r>
              <a:rPr kumimoji="1" lang="zh-CN" altLang="en-US" dirty="0"/>
              <a:t>其中</a:t>
            </a:r>
            <a:r>
              <a:rPr kumimoji="1" lang="en-US" altLang="zh-CN" dirty="0"/>
              <a:t>E</a:t>
            </a:r>
            <a:r>
              <a:rPr kumimoji="1" lang="zh-CN" altLang="en-US" dirty="0"/>
              <a:t>为流图中的边数，</a:t>
            </a:r>
            <a:r>
              <a:rPr kumimoji="1" lang="en-US" altLang="zh-CN" dirty="0"/>
              <a:t>N</a:t>
            </a:r>
            <a:r>
              <a:rPr kumimoji="1" lang="zh-CN" altLang="en-US" dirty="0"/>
              <a:t>为节点。</a:t>
            </a:r>
            <a:endParaRPr kumimoji="1" lang="en-US" altLang="zh-CN" dirty="0"/>
          </a:p>
          <a:p>
            <a:r>
              <a:rPr kumimoji="1" lang="zh-CN" altLang="en-US" dirty="0"/>
              <a:t> 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V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</a:t>
            </a:r>
            <a:r>
              <a:rPr kumimoji="1" lang="zh-CN" altLang="en-US" dirty="0"/>
              <a:t>）</a:t>
            </a:r>
            <a:r>
              <a:rPr kumimoji="1" lang="en-US" altLang="zh-CN" dirty="0"/>
              <a:t>=P+1=5+1=6,</a:t>
            </a:r>
            <a:r>
              <a:rPr kumimoji="1" lang="zh-CN" altLang="en-US" dirty="0"/>
              <a:t>其中</a:t>
            </a:r>
            <a:r>
              <a:rPr kumimoji="1" lang="en-US" altLang="zh-CN" dirty="0"/>
              <a:t>P</a:t>
            </a:r>
            <a:r>
              <a:rPr kumimoji="1" lang="zh-CN" altLang="en-US" dirty="0"/>
              <a:t>为为此节点的个数，在控制流图的中，节点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6</a:t>
            </a:r>
            <a:r>
              <a:rPr kumimoji="1" lang="zh-CN" altLang="en-US" dirty="0"/>
              <a:t>，</a:t>
            </a:r>
            <a:r>
              <a:rPr kumimoji="1" lang="en-US" altLang="zh-CN" dirty="0"/>
              <a:t>9</a:t>
            </a:r>
            <a:r>
              <a:rPr kumimoji="1" lang="zh-CN" altLang="en-US" dirty="0"/>
              <a:t>是谓词结点。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步骤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：确定基本路径集合（即独立路径集合）。于是确定</a:t>
            </a:r>
            <a:r>
              <a:rPr kumimoji="1" lang="en-US" altLang="zh-CN" dirty="0"/>
              <a:t>6</a:t>
            </a:r>
            <a:r>
              <a:rPr kumimoji="1" lang="zh-CN" altLang="en-US" dirty="0"/>
              <a:t>条独立的路径。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路径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1-2-9-10-12.</a:t>
            </a:r>
          </a:p>
          <a:p>
            <a:r>
              <a:rPr kumimoji="1" lang="zh-CN" altLang="en-US" dirty="0"/>
              <a:t>路径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1-2-9-11-12</a:t>
            </a:r>
          </a:p>
          <a:p>
            <a:r>
              <a:rPr kumimoji="1" lang="zh-CN" altLang="en-US" dirty="0"/>
              <a:t>路径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1-2-3-9-10-12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02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61EC36-28AE-E647-BB0C-5F228AF00E1F}"/>
              </a:ext>
            </a:extLst>
          </p:cNvPr>
          <p:cNvSpPr txBox="1"/>
          <p:nvPr/>
        </p:nvSpPr>
        <p:spPr>
          <a:xfrm>
            <a:off x="724619" y="672861"/>
            <a:ext cx="107485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路径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1-2-3-4-5-8-2……</a:t>
            </a:r>
          </a:p>
          <a:p>
            <a:r>
              <a:rPr kumimoji="1" lang="zh-CN" altLang="en-US" dirty="0"/>
              <a:t>路径 </a:t>
            </a:r>
            <a:r>
              <a:rPr kumimoji="1" lang="en-US" altLang="zh-CN" dirty="0"/>
              <a:t>5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1-2-3-4-5-6-8-2……</a:t>
            </a:r>
          </a:p>
          <a:p>
            <a:r>
              <a:rPr kumimoji="1" lang="zh-CN" altLang="en-US" dirty="0"/>
              <a:t>路径 </a:t>
            </a:r>
            <a:r>
              <a:rPr kumimoji="1" lang="en-US" altLang="zh-CN" dirty="0"/>
              <a:t>6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1-2-3-4-5-6-7-8-2……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步骤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：为每一条独立路径设计一组测试用例，以便青坡程序沿着该路径至少执行一次。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）路径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1-2-9-10-12</a:t>
            </a:r>
            <a:r>
              <a:rPr kumimoji="1" lang="zh-CN" altLang="en-US" dirty="0"/>
              <a:t>）的测试用例：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score[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/>
              <a:t>]=y</a:t>
            </a:r>
            <a:r>
              <a:rPr kumimoji="1" lang="zh-CN" altLang="en-US" dirty="0"/>
              <a:t>有效分数值（</a:t>
            </a:r>
            <a:r>
              <a:rPr kumimoji="1" lang="en-US" altLang="zh-CN" dirty="0"/>
              <a:t>k&lt;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）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  score[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 ]=-1(2&lt;=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&lt;=50).</a:t>
            </a:r>
          </a:p>
          <a:p>
            <a:r>
              <a:rPr kumimoji="1" lang="zh-CN" altLang="en-US" dirty="0"/>
              <a:t>期望结果：根据输入的有效分数算出正确的分数个数</a:t>
            </a:r>
            <a:r>
              <a:rPr kumimoji="1" lang="en-US" altLang="zh-CN" dirty="0" err="1"/>
              <a:t>nl</a:t>
            </a:r>
            <a:r>
              <a:rPr kumimoji="1" lang="zh-CN" altLang="en-US" dirty="0"/>
              <a:t>、总分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和平均分 </a:t>
            </a:r>
            <a:r>
              <a:rPr kumimoji="1" lang="en-US" altLang="zh-CN" dirty="0"/>
              <a:t>average.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）路径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1-2-9-10-11-12</a:t>
            </a:r>
            <a:r>
              <a:rPr kumimoji="1" lang="zh-CN" altLang="en-US" dirty="0"/>
              <a:t>）的测试用例：</a:t>
            </a:r>
            <a:endParaRPr kumimoji="1" lang="en-US" altLang="zh-CN" dirty="0"/>
          </a:p>
          <a:p>
            <a:r>
              <a:rPr kumimoji="1" lang="zh-CN" altLang="en-US" dirty="0"/>
              <a:t>   </a:t>
            </a:r>
            <a:r>
              <a:rPr kumimoji="1" lang="en-US" altLang="zh-CN" dirty="0"/>
              <a:t>score[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zh-CN" altLang="en-US" dirty="0"/>
              <a:t> </a:t>
            </a:r>
            <a:r>
              <a:rPr kumimoji="1" lang="en-US" altLang="zh-CN" dirty="0"/>
              <a:t>]=-1.</a:t>
            </a:r>
          </a:p>
          <a:p>
            <a:r>
              <a:rPr kumimoji="1" lang="zh-CN" altLang="en-US" dirty="0"/>
              <a:t>期望的结果：</a:t>
            </a:r>
            <a:r>
              <a:rPr kumimoji="1" lang="en-US" altLang="zh-CN" dirty="0"/>
              <a:t>average=-1</a:t>
            </a:r>
            <a:r>
              <a:rPr kumimoji="1" lang="zh-CN" altLang="en-US" dirty="0"/>
              <a:t>，其他量保持初值。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）路径</a:t>
            </a:r>
            <a:r>
              <a:rPr kumimoji="1" lang="en-US" altLang="zh-CN" dirty="0"/>
              <a:t>3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1-2-3-9-10-12</a:t>
            </a:r>
            <a:r>
              <a:rPr kumimoji="1" lang="zh-CN" altLang="en-US" dirty="0"/>
              <a:t>）的测试用例：</a:t>
            </a:r>
            <a:endParaRPr kumimoji="1" lang="en-US" altLang="zh-CN" dirty="0"/>
          </a:p>
          <a:p>
            <a:r>
              <a:rPr kumimoji="1" lang="zh-CN" altLang="en-US" dirty="0"/>
              <a:t>输入多于</a:t>
            </a:r>
            <a:r>
              <a:rPr kumimoji="1" lang="en-US" altLang="zh-CN" dirty="0"/>
              <a:t>50</a:t>
            </a:r>
            <a:r>
              <a:rPr kumimoji="1" lang="zh-CN" altLang="en-US" dirty="0"/>
              <a:t>个有效分数，即试图处理</a:t>
            </a:r>
            <a:r>
              <a:rPr kumimoji="1" lang="en-US" altLang="zh-CN" dirty="0"/>
              <a:t>50</a:t>
            </a:r>
            <a:r>
              <a:rPr kumimoji="1" lang="zh-CN" altLang="en-US" dirty="0"/>
              <a:t>个以上的分数，要求前</a:t>
            </a:r>
            <a:r>
              <a:rPr kumimoji="1" lang="en-US" altLang="zh-CN" dirty="0"/>
              <a:t>51</a:t>
            </a:r>
            <a:r>
              <a:rPr kumimoji="1" lang="zh-CN" altLang="en-US" dirty="0"/>
              <a:t>个为有效分数。</a:t>
            </a:r>
            <a:endParaRPr kumimoji="1" lang="en-US" altLang="zh-CN" dirty="0"/>
          </a:p>
          <a:p>
            <a:r>
              <a:rPr kumimoji="1" lang="zh-CN" altLang="en-US" dirty="0"/>
              <a:t>期望结果：</a:t>
            </a:r>
            <a:r>
              <a:rPr kumimoji="1" lang="en-US" altLang="zh-CN" dirty="0" err="1"/>
              <a:t>nl</a:t>
            </a:r>
            <a:r>
              <a:rPr kumimoji="1" lang="en-US" altLang="zh-CN" dirty="0"/>
              <a:t>=50</a:t>
            </a:r>
            <a:r>
              <a:rPr kumimoji="1" lang="zh-CN" altLang="en-US" dirty="0"/>
              <a:t> 且算出正确的总分和平均分。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38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9857F6-258B-3343-B4F1-77BF857010E9}"/>
              </a:ext>
            </a:extLst>
          </p:cNvPr>
          <p:cNvSpPr txBox="1"/>
          <p:nvPr/>
        </p:nvSpPr>
        <p:spPr>
          <a:xfrm>
            <a:off x="759125" y="724619"/>
            <a:ext cx="10351698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）路径</a:t>
            </a:r>
            <a:r>
              <a:rPr kumimoji="1" lang="en-US" altLang="zh-CN" dirty="0"/>
              <a:t>4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1-2-3-4-5-8-2……</a:t>
            </a:r>
            <a:r>
              <a:rPr kumimoji="1" lang="zh-CN" altLang="en-US" dirty="0"/>
              <a:t>）的测试用例：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score[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]=</a:t>
            </a:r>
            <a:r>
              <a:rPr kumimoji="1" lang="zh-CN" altLang="en-US" dirty="0"/>
              <a:t>有效分数（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&lt;50</a:t>
            </a:r>
            <a:r>
              <a:rPr kumimoji="1" lang="zh-CN" altLang="en-US" dirty="0"/>
              <a:t>）</a:t>
            </a:r>
            <a:r>
              <a:rPr kumimoji="1" lang="en-US" altLang="zh-CN" dirty="0"/>
              <a:t>.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score[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/>
              <a:t>]&lt;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0,k&lt;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.</a:t>
            </a:r>
          </a:p>
          <a:p>
            <a:r>
              <a:rPr kumimoji="1" lang="zh-CN" altLang="en-US" dirty="0"/>
              <a:t>期望结果：根据输入的有效分数算出正确的分数个数</a:t>
            </a:r>
            <a:r>
              <a:rPr kumimoji="1" lang="en-US" altLang="zh-CN" dirty="0" err="1"/>
              <a:t>nl</a:t>
            </a:r>
            <a:r>
              <a:rPr kumimoji="1" lang="zh-CN" altLang="en-US" dirty="0"/>
              <a:t>、总分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和平均分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2000" dirty="0"/>
              <a:t> 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 源代码</a:t>
            </a:r>
            <a:endParaRPr kumimoji="1" lang="en-US" altLang="zh-CN" sz="2000" dirty="0"/>
          </a:p>
          <a:p>
            <a:r>
              <a:rPr kumimoji="1" lang="en" altLang="zh-CN" dirty="0"/>
              <a:t>#include&lt;</a:t>
            </a:r>
            <a:r>
              <a:rPr kumimoji="1" lang="en" altLang="zh-CN" dirty="0" err="1"/>
              <a:t>stdio.h</a:t>
            </a:r>
            <a:r>
              <a:rPr kumimoji="1" lang="en" altLang="zh-CN" dirty="0"/>
              <a:t>&gt;</a:t>
            </a:r>
          </a:p>
          <a:p>
            <a:r>
              <a:rPr kumimoji="1" lang="en" altLang="zh-CN" dirty="0"/>
              <a:t>main()</a:t>
            </a:r>
          </a:p>
          <a:p>
            <a:endParaRPr kumimoji="1" lang="en" altLang="zh-CN" dirty="0"/>
          </a:p>
          <a:p>
            <a:r>
              <a:rPr kumimoji="1" lang="en" altLang="zh-CN" dirty="0"/>
              <a:t>{</a:t>
            </a:r>
            <a:r>
              <a:rPr kumimoji="1" lang="zh-CN" altLang="en-US" dirty="0"/>
              <a:t>     </a:t>
            </a:r>
            <a:r>
              <a:rPr kumimoji="1" lang="en" altLang="zh-CN" dirty="0" err="1"/>
              <a:t>int</a:t>
            </a:r>
            <a:r>
              <a:rPr kumimoji="1" lang="en" altLang="zh-CN" dirty="0"/>
              <a:t> </a:t>
            </a:r>
            <a:r>
              <a:rPr kumimoji="1" lang="en" altLang="zh-CN" dirty="0" err="1"/>
              <a:t>i</a:t>
            </a:r>
            <a:r>
              <a:rPr kumimoji="1" lang="en" altLang="zh-CN" dirty="0"/>
              <a:t>=1,n1=0,n2=0;</a:t>
            </a:r>
          </a:p>
          <a:p>
            <a:r>
              <a:rPr kumimoji="1" lang="en" altLang="zh-CN" dirty="0"/>
              <a:t>	float sum=0;</a:t>
            </a:r>
          </a:p>
          <a:p>
            <a:r>
              <a:rPr kumimoji="1" lang="en" altLang="zh-CN" dirty="0"/>
              <a:t>	float average;</a:t>
            </a:r>
          </a:p>
          <a:p>
            <a:r>
              <a:rPr kumimoji="1" lang="en" altLang="zh-CN" dirty="0"/>
              <a:t>	float score[100];</a:t>
            </a:r>
          </a:p>
          <a:p>
            <a:r>
              <a:rPr kumimoji="1" lang="en" altLang="zh-CN" dirty="0"/>
              <a:t>	while (score[</a:t>
            </a:r>
            <a:r>
              <a:rPr kumimoji="1" lang="en" altLang="zh-CN" dirty="0" err="1"/>
              <a:t>i</a:t>
            </a:r>
            <a:r>
              <a:rPr kumimoji="1" lang="en" altLang="zh-CN" dirty="0"/>
              <a:t>] != -1 &amp;&amp; n2&lt;50 )</a:t>
            </a:r>
          </a:p>
          <a:p>
            <a:r>
              <a:rPr kumimoji="1" lang="en" altLang="zh-CN" dirty="0"/>
              <a:t>	{</a:t>
            </a:r>
          </a:p>
          <a:p>
            <a:r>
              <a:rPr kumimoji="1" lang="en" altLang="zh-CN" dirty="0"/>
              <a:t>		n2=n2+1;</a:t>
            </a:r>
          </a:p>
          <a:p>
            <a:r>
              <a:rPr kumimoji="1" lang="en" altLang="zh-CN" dirty="0"/>
              <a:t>		if(score[</a:t>
            </a:r>
            <a:r>
              <a:rPr kumimoji="1" lang="en" altLang="zh-CN" dirty="0" err="1"/>
              <a:t>i</a:t>
            </a:r>
            <a:r>
              <a:rPr kumimoji="1" lang="en" altLang="zh-CN" dirty="0"/>
              <a:t>]!= -1 &amp;&amp; n2&lt;50 )</a:t>
            </a:r>
          </a:p>
          <a:p>
            <a:r>
              <a:rPr kumimoji="1" lang="en" altLang="zh-CN" dirty="0"/>
              <a:t>		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11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3F7B49-2841-1F43-A2B2-67E99F789B86}"/>
              </a:ext>
            </a:extLst>
          </p:cNvPr>
          <p:cNvSpPr txBox="1"/>
          <p:nvPr/>
        </p:nvSpPr>
        <p:spPr>
          <a:xfrm>
            <a:off x="1259457" y="845389"/>
            <a:ext cx="9851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" altLang="zh-CN" dirty="0"/>
              <a:t>{</a:t>
            </a:r>
          </a:p>
          <a:p>
            <a:r>
              <a:rPr kumimoji="1" lang="pt" altLang="zh-CN" dirty="0"/>
              <a:t>			n1 = n1+1;</a:t>
            </a:r>
          </a:p>
          <a:p>
            <a:r>
              <a:rPr kumimoji="1" lang="pt" altLang="zh-CN" dirty="0"/>
              <a:t>			sum=</a:t>
            </a:r>
            <a:r>
              <a:rPr kumimoji="1" lang="pt" altLang="zh-CN" dirty="0" err="1"/>
              <a:t>sum+score</a:t>
            </a:r>
            <a:r>
              <a:rPr kumimoji="1" lang="pt" altLang="zh-CN" dirty="0"/>
              <a:t>[</a:t>
            </a:r>
            <a:r>
              <a:rPr kumimoji="1" lang="pt" altLang="zh-CN" dirty="0" err="1"/>
              <a:t>i</a:t>
            </a:r>
            <a:r>
              <a:rPr kumimoji="1" lang="pt" altLang="zh-CN" dirty="0"/>
              <a:t>];</a:t>
            </a:r>
          </a:p>
          <a:p>
            <a:r>
              <a:rPr kumimoji="1" lang="pt" altLang="zh-CN" dirty="0"/>
              <a:t>		}</a:t>
            </a:r>
          </a:p>
          <a:p>
            <a:r>
              <a:rPr kumimoji="1" lang="pt" altLang="zh-CN" dirty="0"/>
              <a:t>		</a:t>
            </a:r>
            <a:r>
              <a:rPr kumimoji="1" lang="pt" altLang="zh-CN" dirty="0" err="1"/>
              <a:t>i</a:t>
            </a:r>
            <a:r>
              <a:rPr kumimoji="1" lang="pt" altLang="zh-CN" dirty="0"/>
              <a:t>=i+1;</a:t>
            </a:r>
          </a:p>
          <a:p>
            <a:r>
              <a:rPr kumimoji="1" lang="pt" altLang="zh-CN" dirty="0"/>
              <a:t>	}</a:t>
            </a:r>
          </a:p>
          <a:p>
            <a:r>
              <a:rPr kumimoji="1" lang="pt" altLang="zh-CN" dirty="0"/>
              <a:t>	</a:t>
            </a:r>
            <a:r>
              <a:rPr kumimoji="1" lang="pt" altLang="zh-CN" dirty="0" err="1"/>
              <a:t>if</a:t>
            </a:r>
            <a:r>
              <a:rPr kumimoji="1" lang="pt" altLang="zh-CN" dirty="0"/>
              <a:t>(n1&gt;0)</a:t>
            </a:r>
          </a:p>
          <a:p>
            <a:r>
              <a:rPr kumimoji="1" lang="pt" altLang="zh-CN" dirty="0"/>
              <a:t>		</a:t>
            </a:r>
            <a:r>
              <a:rPr kumimoji="1" lang="pt" altLang="zh-CN" dirty="0" err="1"/>
              <a:t>average</a:t>
            </a:r>
            <a:r>
              <a:rPr kumimoji="1" lang="pt" altLang="zh-CN" dirty="0"/>
              <a:t>=sum/n1;</a:t>
            </a:r>
          </a:p>
          <a:p>
            <a:r>
              <a:rPr kumimoji="1" lang="pt" altLang="zh-CN" dirty="0"/>
              <a:t>	</a:t>
            </a:r>
            <a:r>
              <a:rPr kumimoji="1" lang="pt" altLang="zh-CN" dirty="0" err="1"/>
              <a:t>else</a:t>
            </a:r>
            <a:endParaRPr kumimoji="1" lang="pt" altLang="zh-CN" dirty="0"/>
          </a:p>
          <a:p>
            <a:r>
              <a:rPr kumimoji="1" lang="pt" altLang="zh-CN" dirty="0"/>
              <a:t>		</a:t>
            </a:r>
            <a:r>
              <a:rPr kumimoji="1" lang="pt" altLang="zh-CN" dirty="0" err="1"/>
              <a:t>average</a:t>
            </a:r>
            <a:r>
              <a:rPr kumimoji="1" lang="pt" altLang="zh-CN" dirty="0"/>
              <a:t>=-1;</a:t>
            </a:r>
          </a:p>
          <a:p>
            <a:r>
              <a:rPr kumimoji="1" lang="pt" altLang="zh-CN" dirty="0"/>
              <a:t>		</a:t>
            </a:r>
            <a:r>
              <a:rPr kumimoji="1" lang="pt" altLang="zh-CN" dirty="0" err="1"/>
              <a:t>printf</a:t>
            </a:r>
            <a:r>
              <a:rPr kumimoji="1" lang="pt" altLang="zh-CN" dirty="0"/>
              <a:t>("n1=%</a:t>
            </a:r>
            <a:r>
              <a:rPr kumimoji="1" lang="pt" altLang="zh-CN" dirty="0" err="1"/>
              <a:t>d,sum</a:t>
            </a:r>
            <a:r>
              <a:rPr kumimoji="1" lang="pt" altLang="zh-CN" dirty="0"/>
              <a:t>=%</a:t>
            </a:r>
            <a:r>
              <a:rPr kumimoji="1" lang="pt" altLang="zh-CN" dirty="0" err="1"/>
              <a:t>f,average</a:t>
            </a:r>
            <a:r>
              <a:rPr kumimoji="1" lang="pt" altLang="zh-CN" dirty="0"/>
              <a:t>=%</a:t>
            </a:r>
            <a:r>
              <a:rPr kumimoji="1" lang="pt" altLang="zh-CN" dirty="0" err="1"/>
              <a:t>f</a:t>
            </a:r>
            <a:r>
              <a:rPr kumimoji="1" lang="pt" altLang="zh-CN" dirty="0"/>
              <a:t>\n",n1,sum,average);</a:t>
            </a:r>
          </a:p>
          <a:p>
            <a:r>
              <a:rPr kumimoji="1" lang="pt" altLang="zh-CN" dirty="0"/>
              <a:t> }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66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环保</Template>
  <TotalTime>155</TotalTime>
  <Words>821</Words>
  <Application>Microsoft Macintosh PowerPoint</Application>
  <PresentationFormat>宽屏</PresentationFormat>
  <Paragraphs>109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Arial</vt:lpstr>
      <vt:lpstr>Garamond</vt:lpstr>
      <vt:lpstr>环保</vt:lpstr>
      <vt:lpstr>白盒测试</vt:lpstr>
      <vt:lpstr>逻辑覆盖</vt:lpstr>
      <vt:lpstr>PowerPoint 演示文稿</vt:lpstr>
      <vt:lpstr>PowerPoint 演示文稿</vt:lpstr>
      <vt:lpstr>路径分析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白盒测试</dc:title>
  <dc:creator>Microsoft Office User</dc:creator>
  <cp:lastModifiedBy>Microsoft Office User</cp:lastModifiedBy>
  <cp:revision>12</cp:revision>
  <dcterms:created xsi:type="dcterms:W3CDTF">2019-03-27T06:43:13Z</dcterms:created>
  <dcterms:modified xsi:type="dcterms:W3CDTF">2019-03-27T09:18:13Z</dcterms:modified>
</cp:coreProperties>
</file>